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430" r:id="rId4"/>
    <p:sldId id="429" r:id="rId6"/>
    <p:sldId id="257" r:id="rId7"/>
    <p:sldId id="443" r:id="rId8"/>
    <p:sldId id="263" r:id="rId9"/>
    <p:sldId id="432" r:id="rId10"/>
    <p:sldId id="434" r:id="rId11"/>
    <p:sldId id="433" r:id="rId12"/>
    <p:sldId id="442" r:id="rId13"/>
    <p:sldId id="264" r:id="rId14"/>
    <p:sldId id="266" r:id="rId15"/>
    <p:sldId id="265" r:id="rId16"/>
    <p:sldId id="259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864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A54A1-733D-4DA5-9E0E-26F1B0998B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69A79-F453-4596-996A-BB9E3BA236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7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32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8" y="322660"/>
            <a:ext cx="89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362067"/>
            <a:ext cx="12192000" cy="533400"/>
          </a:xfrm>
          <a:prstGeom prst="rect">
            <a:avLst/>
          </a:prstGeom>
          <a:solidFill>
            <a:srgbClr val="005D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5" y="6324520"/>
            <a:ext cx="5885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http://www.ahjxjy.cn/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1"/>
            <a:ext cx="89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4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r>
              <a:rPr lang="zh-CN" altLang="en-US" sz="24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24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362067"/>
            <a:ext cx="12192000" cy="533400"/>
          </a:xfrm>
          <a:prstGeom prst="rect">
            <a:avLst/>
          </a:prstGeom>
          <a:solidFill>
            <a:srgbClr val="005D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1" y="6324520"/>
            <a:ext cx="588555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http://www.ahjxjy.cn/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 advTm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141" y="10899"/>
            <a:ext cx="12192000" cy="423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2366712" y="2759075"/>
            <a:ext cx="7400626" cy="6699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微软雅黑" panose="020B0503020204020204" charset="-122"/>
              </a:rPr>
              <a:t>学生在线学习指南</a:t>
            </a:r>
            <a:endParaRPr kumimoji="0" lang="zh-CN" altLang="en-US" sz="533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388972" y="6020240"/>
            <a:ext cx="576064" cy="577112"/>
            <a:chOff x="6084168" y="1274820"/>
            <a:chExt cx="432048" cy="432834"/>
          </a:xfrm>
        </p:grpSpPr>
        <p:sp>
          <p:nvSpPr>
            <p:cNvPr id="5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5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660780" y="6020764"/>
            <a:ext cx="576064" cy="576064"/>
            <a:chOff x="4788024" y="1275213"/>
            <a:chExt cx="432048" cy="432048"/>
          </a:xfrm>
        </p:grpSpPr>
        <p:sp>
          <p:nvSpPr>
            <p:cNvPr id="5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5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524877" y="6020240"/>
            <a:ext cx="577111" cy="577112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5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932589" y="6020240"/>
            <a:ext cx="577111" cy="577112"/>
            <a:chOff x="3491880" y="1274820"/>
            <a:chExt cx="432833" cy="432834"/>
          </a:xfrm>
        </p:grpSpPr>
        <p:sp>
          <p:nvSpPr>
            <p:cNvPr id="5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6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796685" y="6020240"/>
            <a:ext cx="577111" cy="577112"/>
            <a:chOff x="4139952" y="1274820"/>
            <a:chExt cx="432833" cy="432834"/>
          </a:xfrm>
        </p:grpSpPr>
        <p:sp>
          <p:nvSpPr>
            <p:cNvPr id="6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6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pic>
        <p:nvPicPr>
          <p:cNvPr id="20" name="图片 19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87" y="105990"/>
            <a:ext cx="4362450" cy="8763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69" y="992918"/>
            <a:ext cx="8533779" cy="4890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352" y="2343692"/>
            <a:ext cx="2880320" cy="2306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这里的考核比例是由学校根据情况来设定。</a:t>
            </a:r>
            <a:endParaRPr lang="en-US" altLang="zh-CN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CN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考核比例：平时成绩占**</a:t>
            </a:r>
            <a:r>
              <a:rPr lang="en-US" altLang="zh-CN" b="1" dirty="0">
                <a:latin typeface="DFKai-SB" panose="03000509000000000000" pitchFamily="65" charset="-120"/>
                <a:ea typeface="DFKai-SB" panose="03000509000000000000" pitchFamily="65" charset="-120"/>
              </a:rPr>
              <a:t>%</a:t>
            </a:r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，考试成绩**</a:t>
            </a:r>
            <a:r>
              <a:rPr lang="en-US" altLang="zh-CN" b="1" dirty="0">
                <a:latin typeface="DFKai-SB" panose="03000509000000000000" pitchFamily="65" charset="-120"/>
                <a:ea typeface="DFKai-SB" panose="03000509000000000000" pitchFamily="65" charset="-120"/>
              </a:rPr>
              <a:t>%</a:t>
            </a:r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CN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平时成绩里，平时作业**</a:t>
            </a:r>
            <a:r>
              <a:rPr lang="en-US" altLang="zh-CN" b="1" dirty="0">
                <a:latin typeface="DFKai-SB" panose="03000509000000000000" pitchFamily="65" charset="-120"/>
                <a:ea typeface="DFKai-SB" panose="03000509000000000000" pitchFamily="65" charset="-120"/>
              </a:rPr>
              <a:t>%</a:t>
            </a:r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，网上学习行为**</a:t>
            </a:r>
            <a:r>
              <a:rPr lang="en-US" altLang="zh-CN" b="1" dirty="0">
                <a:latin typeface="DFKai-SB" panose="03000509000000000000" pitchFamily="65" charset="-120"/>
                <a:ea typeface="DFKai-SB" panose="03000509000000000000" pitchFamily="65" charset="-120"/>
              </a:rPr>
              <a:t>%</a:t>
            </a:r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zh-CN" alt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8139" y="188643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如何查看考核权重</a:t>
            </a:r>
            <a:endParaRPr lang="zh-CN" altLang="en-US" sz="36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196756"/>
            <a:ext cx="7128792" cy="3888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525" y="2382089"/>
            <a:ext cx="2520280" cy="645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模块作业设置在课程学习模块下面的任务里。</a:t>
            </a:r>
            <a:endParaRPr lang="en-US" altLang="zh-CN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11824" y="2132860"/>
            <a:ext cx="720080" cy="2492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583832" y="4077072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左箭头 5"/>
          <p:cNvSpPr/>
          <p:nvPr/>
        </p:nvSpPr>
        <p:spPr>
          <a:xfrm rot="18724417">
            <a:off x="6784739" y="4418509"/>
            <a:ext cx="489204" cy="12115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55440" y="229523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如何做在线作业</a:t>
            </a:r>
            <a:endParaRPr lang="zh-CN" altLang="en-US" sz="36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endParaRPr lang="zh-CN" altLang="en-US" sz="3600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062083"/>
            <a:ext cx="7992888" cy="47338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376" y="1859343"/>
            <a:ext cx="2808312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打开课程任务下设置的作业，完成后点击“提交作业”</a:t>
            </a:r>
            <a:endParaRPr lang="en-US" altLang="zh-CN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CN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注意：作业在截止日期之前，可以做无数次，每次的题目随机生成，系统保存客观题部分最高分的那份作业。</a:t>
            </a:r>
            <a:endParaRPr lang="zh-CN" alt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CN" alt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6713" y="26064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如何做在线作业</a:t>
            </a:r>
            <a:endParaRPr lang="zh-CN" altLang="en-US" sz="36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endParaRPr lang="zh-CN" altLang="en-US" dirty="0"/>
          </a:p>
        </p:txBody>
      </p:sp>
      <p:sp>
        <p:nvSpPr>
          <p:cNvPr id="6" name="左箭头 5"/>
          <p:cNvSpPr/>
          <p:nvPr/>
        </p:nvSpPr>
        <p:spPr>
          <a:xfrm rot="18502909">
            <a:off x="10508154" y="4069915"/>
            <a:ext cx="489204" cy="10304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424" y="188643"/>
            <a:ext cx="51125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如何参加在线考试</a:t>
            </a:r>
            <a:endParaRPr lang="zh-CN" altLang="en-US" sz="36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124744"/>
            <a:ext cx="7632848" cy="496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583" y="1443841"/>
            <a:ext cx="2709857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注意：</a:t>
            </a:r>
            <a:r>
              <a:rPr lang="en-US" altLang="zh-CN" b="1" dirty="0">
                <a:latin typeface="DFKai-SB" panose="03000509000000000000" pitchFamily="65" charset="-120"/>
                <a:ea typeface="DFKai-SB" panose="03000509000000000000" pitchFamily="65" charset="-120"/>
              </a:rPr>
              <a:t>1.</a:t>
            </a:r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课程学习进度达到设置的进度后，可以参加线上随学随考的考试。</a:t>
            </a:r>
            <a:endParaRPr lang="en-US" altLang="zh-CN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CN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CN" b="1" dirty="0">
                <a:latin typeface="DFKai-SB" panose="03000509000000000000" pitchFamily="65" charset="-120"/>
                <a:ea typeface="DFKai-SB" panose="03000509000000000000" pitchFamily="65" charset="-120"/>
              </a:rPr>
              <a:t>2.</a:t>
            </a:r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考试时需要用带摄像头的电脑，浏览器选择</a:t>
            </a:r>
            <a:r>
              <a:rPr lang="en-US" altLang="zh-CN" b="1" dirty="0">
                <a:latin typeface="DFKai-SB" panose="03000509000000000000" pitchFamily="65" charset="-120"/>
                <a:ea typeface="DFKai-SB" panose="03000509000000000000" pitchFamily="65" charset="-120"/>
              </a:rPr>
              <a:t>360</a:t>
            </a:r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极速浏览器。</a:t>
            </a:r>
            <a:endParaRPr lang="en-US" altLang="zh-CN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CN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CN" b="1" dirty="0">
                <a:latin typeface="DFKai-SB" panose="03000509000000000000" pitchFamily="65" charset="-120"/>
                <a:ea typeface="DFKai-SB" panose="03000509000000000000" pitchFamily="65" charset="-120"/>
              </a:rPr>
              <a:t>3.</a:t>
            </a:r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考试在课程截止时间之前可以考</a:t>
            </a:r>
            <a:r>
              <a:rPr lang="en-US" altLang="zh-CN" b="1" dirty="0">
                <a:latin typeface="DFKai-SB" panose="03000509000000000000" pitchFamily="65" charset="-120"/>
                <a:ea typeface="DFKai-SB" panose="03000509000000000000" pitchFamily="65" charset="-120"/>
              </a:rPr>
              <a:t>10</a:t>
            </a:r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次，每次都是随机生成，考试成绩系统留取最高分。</a:t>
            </a:r>
            <a:endParaRPr lang="zh-CN" alt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CN" altLang="en-US" b="1" dirty="0"/>
          </a:p>
          <a:p>
            <a:endParaRPr lang="zh-CN" altLang="en-US" b="1" dirty="0"/>
          </a:p>
        </p:txBody>
      </p:sp>
      <p:sp>
        <p:nvSpPr>
          <p:cNvPr id="7" name="左箭头 6"/>
          <p:cNvSpPr/>
          <p:nvPr/>
        </p:nvSpPr>
        <p:spPr>
          <a:xfrm rot="19373057">
            <a:off x="4640246" y="4512044"/>
            <a:ext cx="508801" cy="11912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箭头 7"/>
          <p:cNvSpPr/>
          <p:nvPr/>
        </p:nvSpPr>
        <p:spPr>
          <a:xfrm rot="19373057">
            <a:off x="10904942" y="2673380"/>
            <a:ext cx="508801" cy="11912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382809" y="1700808"/>
            <a:ext cx="5328593" cy="385776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zh-CN" sz="28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1.</a:t>
            </a:r>
            <a:r>
              <a:rPr lang="zh-CN" altLang="en-US" sz="28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如何登录平台学习</a:t>
            </a:r>
            <a:endParaRPr lang="en-US" altLang="zh-CN" sz="28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endParaRPr lang="en-US" altLang="zh-CN" sz="28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r>
              <a:rPr lang="en-US" altLang="zh-CN" sz="28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2.</a:t>
            </a:r>
            <a:r>
              <a:rPr lang="zh-CN" altLang="en-US" sz="28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如何在园区公众号上学习</a:t>
            </a:r>
            <a:endParaRPr lang="en-US" altLang="zh-CN" sz="28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endParaRPr lang="en-US" altLang="zh-CN" sz="28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r>
              <a:rPr lang="en-US" altLang="zh-CN" sz="28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3.</a:t>
            </a:r>
            <a:r>
              <a:rPr lang="zh-CN" altLang="en-US" sz="28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如何查看考核权重</a:t>
            </a:r>
            <a:endParaRPr lang="en-US" altLang="zh-CN" sz="28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endParaRPr lang="en-US" altLang="zh-CN" sz="28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r>
              <a:rPr lang="en-US" altLang="zh-CN" sz="28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4.</a:t>
            </a:r>
            <a:r>
              <a:rPr lang="zh-CN" altLang="en-US" sz="28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如何做在线作业</a:t>
            </a:r>
            <a:endParaRPr lang="en-US" altLang="zh-CN" sz="28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endParaRPr lang="en-US" altLang="zh-CN" sz="28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r>
              <a:rPr lang="en-US" altLang="zh-CN" sz="28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5.</a:t>
            </a:r>
            <a:r>
              <a:rPr lang="zh-CN" altLang="en-US" sz="28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如何参加在线考试</a:t>
            </a:r>
            <a:endParaRPr lang="en-US" altLang="zh-CN" sz="28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endParaRPr lang="en-US" altLang="zh-CN" sz="28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endParaRPr lang="en-US" altLang="zh-CN" sz="28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endParaRPr lang="zh-CN" altLang="en-US" sz="1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2276872"/>
            <a:ext cx="5807578" cy="2674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95400" y="692696"/>
            <a:ext cx="3575720" cy="6699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 defTabSz="1219200"/>
            <a:r>
              <a:rPr lang="zh-CN" altLang="en-US" sz="5335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主要内容：</a:t>
            </a:r>
            <a:endParaRPr lang="zh-CN" altLang="en-US" sz="5335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7608" y="1304764"/>
            <a:ext cx="8723080" cy="4248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7160" y="18733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如何登录平台学习</a:t>
            </a:r>
            <a:endParaRPr lang="zh-CN" altLang="en-US" sz="36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6670" y="3213100"/>
            <a:ext cx="2800985" cy="1198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bg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用户名：身份证号码</a:t>
            </a:r>
            <a:endParaRPr lang="en-US" altLang="zh-CN" b="1" dirty="0">
              <a:solidFill>
                <a:schemeClr val="bg2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bg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密码：身份证号码后六位</a:t>
            </a:r>
            <a:endParaRPr lang="zh-CN" altLang="en-US" b="1" dirty="0">
              <a:solidFill>
                <a:schemeClr val="bg2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91208" y="2792223"/>
            <a:ext cx="2880320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登录网址：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安徽继续教育在线www.ahjxjy.cn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1385" y="2702922"/>
            <a:ext cx="1872208" cy="119888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学生进入学习空间后，点击课程封面，打开要学习的课程</a:t>
            </a:r>
            <a:endParaRPr lang="zh-CN" alt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2711" y="260650"/>
            <a:ext cx="47525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如何登录平台学习</a:t>
            </a:r>
            <a:endParaRPr lang="zh-CN" altLang="en-US" sz="36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9616" y="1052736"/>
            <a:ext cx="8690221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980728"/>
            <a:ext cx="7776864" cy="48782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17155" y="2779488"/>
            <a:ext cx="2520279" cy="20300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按照划分模块逐一点击每项任务，完成视频观看、文本学习或在线作业。</a:t>
            </a:r>
            <a:endParaRPr lang="zh-CN" alt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zh-CN" alt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每条任务完成后，该条任务后面即显示绿色。</a:t>
            </a:r>
            <a:endParaRPr lang="zh-CN" altLang="en-US" dirty="0">
              <a:latin typeface="DFKai-SB" panose="03000509000000000000" pitchFamily="65" charset="-12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7448" y="188643"/>
            <a:ext cx="410445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如何登录平台学习</a:t>
            </a:r>
            <a:endParaRPr lang="zh-CN" altLang="en-US" sz="36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007160" y="18733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如何在园区公众号上学习</a:t>
            </a:r>
            <a:endParaRPr lang="zh-CN" altLang="en-US" sz="36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7408" y="1099612"/>
            <a:ext cx="10362192" cy="2806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第一步：关注安徽继续教育网络园区微信公众号：</a:t>
            </a:r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方式一：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登录微信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点击微信最下方菜单栏中的【通讯录】，点击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通讯录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页面中【公众号】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再点击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公众号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页面中右上方的【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输入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安徽继续教育网络园区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后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点击下方的【搜索】来进行查找，找到后关注即可。</a:t>
            </a:r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方式二：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扫描下图二维码关注微信公众号。</a:t>
            </a:r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7320136" y="3645024"/>
            <a:ext cx="2363927" cy="200195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007160" y="18733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如何在园区公众号上学习</a:t>
            </a:r>
            <a:endParaRPr lang="zh-CN" altLang="en-US" sz="36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47216" y="1035054"/>
            <a:ext cx="10261351" cy="1144031"/>
          </a:xfrm>
          <a:prstGeom prst="rect">
            <a:avLst/>
          </a:prstGeom>
          <a:noFill/>
          <a:ln>
            <a:solidFill>
              <a:schemeClr val="accent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第二步：点击公众号的“我·学习”的子栏目“登录学习”。</a:t>
            </a:r>
            <a:endParaRPr lang="en-US" altLang="zh-CN" sz="2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输入用户名和密码。登录账号为身份证号码，密码默认为身份证后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位。</a:t>
            </a:r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1"/>
          <a:stretch>
            <a:fillRect/>
          </a:stretch>
        </p:blipFill>
        <p:spPr>
          <a:xfrm>
            <a:off x="2063552" y="2349147"/>
            <a:ext cx="2567305" cy="381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753686" y="2564904"/>
            <a:ext cx="2476500" cy="30708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007160" y="18733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如何在园区公众号上学习</a:t>
            </a:r>
            <a:endParaRPr lang="zh-CN" altLang="en-US" sz="36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07160" y="2420888"/>
            <a:ext cx="5581941" cy="1144031"/>
          </a:xfrm>
          <a:prstGeom prst="rect">
            <a:avLst/>
          </a:prstGeom>
          <a:noFill/>
          <a:ln>
            <a:solidFill>
              <a:schemeClr val="accent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第三步：登录成功后，点击“在修课程”，找到购买的课程，就可以开始学习了！</a:t>
            </a:r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1"/>
          <a:stretch>
            <a:fillRect/>
          </a:stretch>
        </p:blipFill>
        <p:spPr>
          <a:xfrm>
            <a:off x="6888088" y="1124744"/>
            <a:ext cx="2674620" cy="51663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980728"/>
            <a:ext cx="7776864" cy="48782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17155" y="2779488"/>
            <a:ext cx="2520279" cy="6451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点击“考核权重”，查看学习课程的考核比例</a:t>
            </a:r>
            <a:r>
              <a:rPr lang="zh-CN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zh-CN" alt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16280" y="1807949"/>
            <a:ext cx="864096" cy="4689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27448" y="188643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如何查看考核权重</a:t>
            </a:r>
            <a:endParaRPr lang="zh-CN" altLang="en-US" sz="36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PP_MARK_KEY" val="b79a955d-b5be-435b-9893-90e58472bc94"/>
  <p:tag name="COMMONDATA" val="eyJoZGlkIjoiZGIyY2U3YmMzMzNjOTE3YWY5ZTAwYjcwOTJiYjEzYm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WPS 演示</Application>
  <PresentationFormat>宽屏</PresentationFormat>
  <Paragraphs>85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微软雅黑 Light</vt:lpstr>
      <vt:lpstr>黑体</vt:lpstr>
      <vt:lpstr>Arial</vt:lpstr>
      <vt:lpstr>微软雅黑</vt:lpstr>
      <vt:lpstr>Times New Roman</vt:lpstr>
      <vt:lpstr>Calibri</vt:lpstr>
      <vt:lpstr>华文琥珀</vt:lpstr>
      <vt:lpstr>DFKai-SB</vt:lpstr>
      <vt:lpstr>等线</vt:lpstr>
      <vt:lpstr>Arial Unicode MS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WPS_1657499863</cp:lastModifiedBy>
  <cp:revision>83</cp:revision>
  <dcterms:created xsi:type="dcterms:W3CDTF">2020-05-13T08:58:00Z</dcterms:created>
  <dcterms:modified xsi:type="dcterms:W3CDTF">2023-03-02T07:30:24Z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BA37BD42C2544800BE7FDEB74604767C</vt:lpwstr>
  </property>
</Properties>
</file>